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3"/>
  </p:notesMasterIdLst>
  <p:sldIdLst>
    <p:sldId id="303" r:id="rId5"/>
    <p:sldId id="298" r:id="rId6"/>
    <p:sldId id="299" r:id="rId7"/>
    <p:sldId id="324" r:id="rId8"/>
    <p:sldId id="325" r:id="rId9"/>
    <p:sldId id="305" r:id="rId10"/>
    <p:sldId id="306" r:id="rId11"/>
    <p:sldId id="307" r:id="rId12"/>
    <p:sldId id="308" r:id="rId13"/>
    <p:sldId id="309" r:id="rId14"/>
    <p:sldId id="310" r:id="rId15"/>
    <p:sldId id="330" r:id="rId16"/>
    <p:sldId id="311" r:id="rId17"/>
    <p:sldId id="312" r:id="rId18"/>
    <p:sldId id="329" r:id="rId19"/>
    <p:sldId id="319" r:id="rId20"/>
    <p:sldId id="321" r:id="rId21"/>
    <p:sldId id="326" r:id="rId22"/>
    <p:sldId id="327" r:id="rId23"/>
    <p:sldId id="328" r:id="rId24"/>
    <p:sldId id="314" r:id="rId25"/>
    <p:sldId id="322" r:id="rId26"/>
    <p:sldId id="316" r:id="rId27"/>
    <p:sldId id="317" r:id="rId28"/>
    <p:sldId id="320" r:id="rId29"/>
    <p:sldId id="297" r:id="rId30"/>
    <p:sldId id="323" r:id="rId31"/>
    <p:sldId id="295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o Menezes" initials="RM" lastIdx="4" clrIdx="0">
    <p:extLst>
      <p:ext uri="{19B8F6BF-5375-455C-9EA6-DF929625EA0E}">
        <p15:presenceInfo xmlns:p15="http://schemas.microsoft.com/office/powerpoint/2012/main" userId="55e1ac97b57ed3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7C1A"/>
    <a:srgbClr val="829B1A"/>
    <a:srgbClr val="9EB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15" autoAdjust="0"/>
  </p:normalViewPr>
  <p:slideViewPr>
    <p:cSldViewPr>
      <p:cViewPr varScale="1">
        <p:scale>
          <a:sx n="75" d="100"/>
          <a:sy n="75" d="100"/>
        </p:scale>
        <p:origin x="142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953B-10E3-46A9-B245-D99C20AE66CB}" type="datetimeFigureOut">
              <a:rPr lang="pt-BR" smtClean="0"/>
              <a:t>12/07/2017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91607-7774-4036-9E13-20AB841D249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20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884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- Capacidade de escala para enfrentar os desafios de volume de dados crescentes</a:t>
            </a:r>
          </a:p>
          <a:p>
            <a:endParaRPr lang="pt-BR" sz="1200" dirty="0"/>
          </a:p>
          <a:p>
            <a:r>
              <a:rPr lang="pt-BR" sz="1200" dirty="0"/>
              <a:t>- Garantir que as informações estão seguras e facilmente acessíveis</a:t>
            </a:r>
          </a:p>
          <a:p>
            <a:endParaRPr lang="pt-BR" sz="1200" dirty="0"/>
          </a:p>
          <a:p>
            <a:r>
              <a:rPr lang="pt-BR" sz="1200" dirty="0"/>
              <a:t>- Agilidade e capacidade de uso rápido</a:t>
            </a:r>
          </a:p>
          <a:p>
            <a:endParaRPr lang="pt-BR" sz="1200" dirty="0"/>
          </a:p>
          <a:p>
            <a:r>
              <a:rPr lang="pt-BR" sz="1200" dirty="0"/>
              <a:t>- Nuvem privada: regras de financeiras e uso do fornecedor. Pode atrapalhar a agilidade</a:t>
            </a:r>
          </a:p>
          <a:p>
            <a:endParaRPr lang="pt-BR" sz="1200" dirty="0"/>
          </a:p>
          <a:p>
            <a:r>
              <a:rPr lang="pt-BR" sz="1200" dirty="0"/>
              <a:t>-</a:t>
            </a:r>
            <a:r>
              <a:rPr lang="pt-BR" sz="1200" baseline="0" dirty="0"/>
              <a:t> </a:t>
            </a:r>
            <a:r>
              <a:rPr lang="pt-BR" sz="1200" dirty="0"/>
              <a:t>É estratégico construir a nuvem por conta própria</a:t>
            </a:r>
          </a:p>
          <a:p>
            <a:endParaRPr lang="pt-BR" sz="1200" dirty="0"/>
          </a:p>
          <a:p>
            <a:r>
              <a:rPr lang="pt-BR" sz="1200" dirty="0"/>
              <a:t>- É estratégico usar o know-how de um fornecedor especializado para </a:t>
            </a:r>
            <a:r>
              <a:rPr lang="pt-BR" sz="1200" dirty="0" err="1"/>
              <a:t>aceleara</a:t>
            </a:r>
            <a:r>
              <a:rPr lang="pt-BR" sz="1200" dirty="0"/>
              <a:t> o projeto e reduzir os riscos</a:t>
            </a:r>
          </a:p>
          <a:p>
            <a:endParaRPr lang="pt-BR" sz="1200" dirty="0"/>
          </a:p>
          <a:p>
            <a:r>
              <a:rPr lang="pt-BR" sz="1200" dirty="0"/>
              <a:t>- Pode-se alterar a forma como o </a:t>
            </a:r>
            <a:r>
              <a:rPr lang="pt-BR" sz="1200" dirty="0" err="1"/>
              <a:t>OpenStack</a:t>
            </a:r>
            <a:r>
              <a:rPr lang="pt-BR" sz="1200" dirty="0"/>
              <a:t> funciona para atender a característica do negócio (decisão da própria empresa)</a:t>
            </a:r>
          </a:p>
          <a:p>
            <a:endParaRPr lang="pt-BR" sz="1200" dirty="0"/>
          </a:p>
          <a:p>
            <a:pPr marL="171450" indent="-171450">
              <a:buFontTx/>
              <a:buChar char="-"/>
            </a:pPr>
            <a:r>
              <a:rPr lang="pt-BR" sz="1200" dirty="0"/>
              <a:t>Não existe uma nuvem </a:t>
            </a:r>
            <a:r>
              <a:rPr lang="pt-BR" sz="1200" dirty="0" err="1"/>
              <a:t>idela</a:t>
            </a:r>
            <a:r>
              <a:rPr lang="pt-BR" sz="1200" dirty="0"/>
              <a:t> para todas as aplicações e nem toda aplicação funciona adequadamente em qualquer nuvem.</a:t>
            </a:r>
          </a:p>
          <a:p>
            <a:pPr marL="171450" indent="-171450">
              <a:buFontTx/>
              <a:buChar char="-"/>
            </a:pPr>
            <a:endParaRPr lang="pt-BR" sz="1200" dirty="0"/>
          </a:p>
          <a:p>
            <a:pPr marL="171450" indent="-171450">
              <a:buFontTx/>
              <a:buChar char="-"/>
            </a:pPr>
            <a:r>
              <a:rPr lang="pt-BR" sz="1200" dirty="0"/>
              <a:t>O </a:t>
            </a:r>
            <a:r>
              <a:rPr lang="pt-BR" sz="1200" dirty="0" err="1"/>
              <a:t>OpenStack</a:t>
            </a:r>
            <a:r>
              <a:rPr lang="pt-BR" sz="1200" dirty="0"/>
              <a:t> não é um </a:t>
            </a:r>
            <a:r>
              <a:rPr lang="pt-BR" sz="1200" dirty="0" err="1"/>
              <a:t>produo</a:t>
            </a:r>
            <a:r>
              <a:rPr lang="pt-BR" sz="1200" dirty="0"/>
              <a:t>. O </a:t>
            </a:r>
            <a:r>
              <a:rPr lang="pt-BR" sz="1200" dirty="0" err="1"/>
              <a:t>OpenStack</a:t>
            </a:r>
            <a:r>
              <a:rPr lang="pt-BR" sz="1200" baseline="0" dirty="0"/>
              <a:t> é uma coleção de componentes criada através da comunidade de código aberto que, quando implementada, pode iniciar um ambiente de </a:t>
            </a:r>
            <a:r>
              <a:rPr lang="pt-BR" sz="1200" baseline="0" dirty="0" err="1"/>
              <a:t>cloud</a:t>
            </a:r>
            <a:r>
              <a:rPr lang="pt-BR" sz="1200" baseline="0" dirty="0"/>
              <a:t> </a:t>
            </a:r>
            <a:r>
              <a:rPr lang="pt-BR" sz="1200" baseline="0" dirty="0" err="1"/>
              <a:t>computing</a:t>
            </a:r>
            <a:r>
              <a:rPr lang="pt-BR" sz="1200" baseline="0" dirty="0"/>
              <a:t> ou de TI como serviço.</a:t>
            </a: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7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42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09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55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92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5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Block</a:t>
            </a:r>
            <a:r>
              <a:rPr lang="pt-BR" baseline="0" dirty="0"/>
              <a:t> </a:t>
            </a:r>
            <a:r>
              <a:rPr lang="pt-BR" baseline="0" dirty="0" err="1"/>
              <a:t>storage</a:t>
            </a:r>
            <a:r>
              <a:rPr lang="pt-BR" baseline="0" dirty="0"/>
              <a:t> é um tipo de armazenamento de dados </a:t>
            </a:r>
            <a:r>
              <a:rPr lang="pt-BR" baseline="0" dirty="0" err="1"/>
              <a:t>geralmento</a:t>
            </a:r>
            <a:r>
              <a:rPr lang="pt-BR" baseline="0" dirty="0"/>
              <a:t> utilizado em ambientes SAN (</a:t>
            </a:r>
            <a:r>
              <a:rPr lang="pt-BR" baseline="0" dirty="0" err="1"/>
              <a:t>Storage</a:t>
            </a:r>
            <a:r>
              <a:rPr lang="pt-BR" baseline="0" dirty="0"/>
              <a:t> </a:t>
            </a:r>
            <a:r>
              <a:rPr lang="pt-BR" baseline="0" dirty="0" err="1"/>
              <a:t>Area</a:t>
            </a:r>
            <a:r>
              <a:rPr lang="pt-BR" baseline="0" dirty="0"/>
              <a:t> Network) onde os dados são armazenados em volumes, também chamados de blocos (</a:t>
            </a:r>
            <a:r>
              <a:rPr lang="pt-BR" baseline="0" dirty="0" err="1"/>
              <a:t>blocks</a:t>
            </a:r>
            <a:r>
              <a:rPr lang="pt-BR" baseline="0" dirty="0"/>
              <a:t>).</a:t>
            </a:r>
          </a:p>
          <a:p>
            <a:r>
              <a:rPr lang="pt-BR" baseline="0" dirty="0"/>
              <a:t>SAN – é uma rede que provê acesso ao “</a:t>
            </a:r>
            <a:r>
              <a:rPr lang="pt-BR" baseline="0" dirty="0" err="1"/>
              <a:t>block</a:t>
            </a:r>
            <a:r>
              <a:rPr lang="pt-BR" baseline="0" dirty="0"/>
              <a:t> </a:t>
            </a:r>
            <a:r>
              <a:rPr lang="pt-BR" baseline="0" dirty="0" err="1"/>
              <a:t>level</a:t>
            </a:r>
            <a:r>
              <a:rPr lang="pt-BR" baseline="0" dirty="0"/>
              <a:t> data </a:t>
            </a:r>
            <a:r>
              <a:rPr lang="pt-BR" baseline="0" dirty="0" err="1"/>
              <a:t>storage</a:t>
            </a:r>
            <a:r>
              <a:rPr lang="pt-BR" baseline="0" dirty="0"/>
              <a:t>”, São geralmente usadas para incrementar dispositivos de armazenamento, acessíveis a servidores para que os dispositivos apareçam para o sistema operacional como dispositivos locais.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223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Block</a:t>
            </a:r>
            <a:r>
              <a:rPr lang="pt-BR" baseline="0" dirty="0"/>
              <a:t> </a:t>
            </a:r>
            <a:r>
              <a:rPr lang="pt-BR" baseline="0" dirty="0" err="1"/>
              <a:t>storage</a:t>
            </a:r>
            <a:r>
              <a:rPr lang="pt-BR" baseline="0" dirty="0"/>
              <a:t> é um tipo de armazenamento de dados </a:t>
            </a:r>
            <a:r>
              <a:rPr lang="pt-BR" baseline="0" dirty="0" err="1"/>
              <a:t>geralmento</a:t>
            </a:r>
            <a:r>
              <a:rPr lang="pt-BR" baseline="0" dirty="0"/>
              <a:t> utilizado em ambientes SAN (</a:t>
            </a:r>
            <a:r>
              <a:rPr lang="pt-BR" baseline="0" dirty="0" err="1"/>
              <a:t>Storage</a:t>
            </a:r>
            <a:r>
              <a:rPr lang="pt-BR" baseline="0" dirty="0"/>
              <a:t> </a:t>
            </a:r>
            <a:r>
              <a:rPr lang="pt-BR" baseline="0" dirty="0" err="1"/>
              <a:t>Area</a:t>
            </a:r>
            <a:r>
              <a:rPr lang="pt-BR" baseline="0" dirty="0"/>
              <a:t> Network) onde os dados são armazenados em volumes, também chamados de blocos (</a:t>
            </a:r>
            <a:r>
              <a:rPr lang="pt-BR" baseline="0" dirty="0" err="1"/>
              <a:t>blocks</a:t>
            </a:r>
            <a:r>
              <a:rPr lang="pt-BR" baseline="0" dirty="0"/>
              <a:t>).</a:t>
            </a:r>
          </a:p>
          <a:p>
            <a:r>
              <a:rPr lang="pt-BR" baseline="0" dirty="0"/>
              <a:t>SAN – é uma rede que provê acesso ao “</a:t>
            </a:r>
            <a:r>
              <a:rPr lang="pt-BR" baseline="0" dirty="0" err="1"/>
              <a:t>block</a:t>
            </a:r>
            <a:r>
              <a:rPr lang="pt-BR" baseline="0" dirty="0"/>
              <a:t> </a:t>
            </a:r>
            <a:r>
              <a:rPr lang="pt-BR" baseline="0" dirty="0" err="1"/>
              <a:t>level</a:t>
            </a:r>
            <a:r>
              <a:rPr lang="pt-BR" baseline="0" dirty="0"/>
              <a:t> data </a:t>
            </a:r>
            <a:r>
              <a:rPr lang="pt-BR" baseline="0" dirty="0" err="1"/>
              <a:t>storage</a:t>
            </a:r>
            <a:r>
              <a:rPr lang="pt-BR" baseline="0" dirty="0"/>
              <a:t>”, São geralmente usadas para incrementar dispositivos de armazenamento, acessíveis a servidores para que os dispositivos apareçam para o sistema operacional como dispositivos locais.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87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Laboratório de Sistemas Inteligentes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91607-7774-4036-9E13-20AB841D249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62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3382-CAF5-4B4E-90DA-193B63F3FC98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26845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6979-7E4F-4833-A607-17C64EE896AE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53498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196752"/>
            <a:ext cx="2057400" cy="492941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96752"/>
            <a:ext cx="6019800" cy="492941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A56C-494A-4217-A8C5-3D28779085BB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8428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2873E-AF33-49EC-836A-A4E6DC6C236B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1654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8869-9B4C-4DDC-AC16-84C04677EC1B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57200" y="2270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57200" y="2270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6582450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8017-9EEC-4935-B04B-9F0959CD8108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61935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FAE3-1CBA-4B1E-9E06-82192E86A3C3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101227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D1D-BD60-4EB2-ACF8-44296E21B3B3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833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A08D-4D4D-4F5D-B295-98D9F0FB4C79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6510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877865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117703"/>
            <a:ext cx="3008313" cy="4008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204A3-EC64-4EC9-BD43-1B2F14B419D7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8935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1340767"/>
            <a:ext cx="5486400" cy="33868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33A3F-5DC7-47C2-9F1C-0736CB183740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099272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69EA-BB5F-40EA-A5F2-05DF3D06CED3}" type="datetime1">
              <a:rPr lang="pt-BR" smtClean="0"/>
              <a:t>12/07/2017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876256" y="65335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D5F1DEC-9019-4548-A2DB-81F6D71EFC6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</p:spTree>
    <p:extLst>
      <p:ext uri="{BB962C8B-B14F-4D97-AF65-F5344CB8AC3E}">
        <p14:creationId xmlns:p14="http://schemas.microsoft.com/office/powerpoint/2010/main" val="176779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75656" y="2663346"/>
            <a:ext cx="6048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err="1">
                <a:latin typeface="Calibri" panose="020F0502020204030204" pitchFamily="34" charset="0"/>
                <a:ea typeface="ＭＳ Ｐゴシック" panose="020B0600070205080204" pitchFamily="34" charset="-128"/>
              </a:rPr>
              <a:t>Neopath</a:t>
            </a:r>
            <a:r>
              <a:rPr lang="en-US" sz="26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 Integrated Systems</a:t>
            </a:r>
            <a:endParaRPr lang="pt-BR" sz="2600" dirty="0">
              <a:latin typeface="Calibri" panose="020F050202020403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-108520" y="3376083"/>
            <a:ext cx="9361040" cy="1680507"/>
          </a:xfrm>
          <a:prstGeom prst="rect">
            <a:avLst/>
          </a:prstGeom>
          <a:solidFill>
            <a:srgbClr val="617C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333768" y="3542886"/>
            <a:ext cx="4468485" cy="17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Introdução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ao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OpenStack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12/07/2017</a:t>
            </a:r>
          </a:p>
          <a:p>
            <a:pPr algn="ctr"/>
            <a:endParaRPr lang="pt-BR" sz="2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27" y="186608"/>
            <a:ext cx="6912768" cy="2367138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43674" y="5224586"/>
            <a:ext cx="60486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Thiago Sabatucci</a:t>
            </a:r>
          </a:p>
          <a:p>
            <a:pPr algn="ctr"/>
            <a:r>
              <a:rPr lang="pt-BR" sz="2600" b="1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thiago.silva@neopath.com.br</a:t>
            </a:r>
            <a:endParaRPr lang="pt-BR" sz="2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093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Comunidade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10</a:t>
            </a:fld>
            <a:endParaRPr lang="pt-BR" dirty="0"/>
          </a:p>
        </p:txBody>
      </p:sp>
      <p:grpSp>
        <p:nvGrpSpPr>
          <p:cNvPr id="6" name="Group 6"/>
          <p:cNvGrpSpPr/>
          <p:nvPr/>
        </p:nvGrpSpPr>
        <p:grpSpPr>
          <a:xfrm>
            <a:off x="406347" y="1160911"/>
            <a:ext cx="8382644" cy="4774555"/>
            <a:chOff x="406347" y="1196752"/>
            <a:chExt cx="8382644" cy="4774555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543658" y="3395550"/>
              <a:ext cx="4000988" cy="2569162"/>
            </a:xfrm>
            <a:prstGeom prst="rect">
              <a:avLst/>
            </a:pr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406347" y="1196752"/>
              <a:ext cx="8382644" cy="4774555"/>
              <a:chOff x="484776" y="1675606"/>
              <a:chExt cx="12039600" cy="5047396"/>
            </a:xfrm>
          </p:grpSpPr>
          <p:sp>
            <p:nvSpPr>
              <p:cNvPr id="9" name="Rectangle 2"/>
              <p:cNvSpPr>
                <a:spLocks noChangeArrowheads="1"/>
              </p:cNvSpPr>
              <p:nvPr/>
            </p:nvSpPr>
            <p:spPr bwMode="auto">
              <a:xfrm>
                <a:off x="685800" y="1675606"/>
                <a:ext cx="5738813" cy="214336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Rectangle 3"/>
              <p:cNvSpPr>
                <a:spLocks noChangeArrowheads="1"/>
              </p:cNvSpPr>
              <p:nvPr/>
            </p:nvSpPr>
            <p:spPr bwMode="auto">
              <a:xfrm>
                <a:off x="6691312" y="1675606"/>
                <a:ext cx="5740400" cy="214336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6697981" y="4007026"/>
                <a:ext cx="5746432" cy="271597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TextBox 16"/>
              <p:cNvSpPr txBox="1">
                <a:spLocks noChangeArrowheads="1"/>
              </p:cNvSpPr>
              <p:nvPr/>
            </p:nvSpPr>
            <p:spPr bwMode="auto">
              <a:xfrm>
                <a:off x="1015204" y="1752263"/>
                <a:ext cx="5332413" cy="488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pt-BR" sz="2400" dirty="0">
                    <a:latin typeface="Helvetica Neue" pitchFamily="-84" charset="0"/>
                  </a:rPr>
                  <a:t>Companhias Utilizando</a:t>
                </a:r>
                <a:r>
                  <a:rPr lang="en-US" sz="2400" dirty="0">
                    <a:latin typeface="Helvetica Neue" pitchFamily="-84" charset="0"/>
                  </a:rPr>
                  <a:t> </a:t>
                </a:r>
                <a:r>
                  <a:rPr lang="en-US" sz="1400" dirty="0">
                    <a:latin typeface="Helvetica Neue" pitchFamily="-84" charset="0"/>
                  </a:rPr>
                  <a:t> </a:t>
                </a:r>
              </a:p>
            </p:txBody>
          </p:sp>
          <p:sp>
            <p:nvSpPr>
              <p:cNvPr id="13" name="TextBox 18"/>
              <p:cNvSpPr txBox="1">
                <a:spLocks noChangeArrowheads="1"/>
              </p:cNvSpPr>
              <p:nvPr/>
            </p:nvSpPr>
            <p:spPr bwMode="auto">
              <a:xfrm>
                <a:off x="6691310" y="4050315"/>
                <a:ext cx="3848100" cy="488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pt-BR" sz="2400" dirty="0">
                    <a:latin typeface="Helvetica Neue" pitchFamily="-84" charset="0"/>
                  </a:rPr>
                  <a:t>Desenvolvedores</a:t>
                </a:r>
                <a:endParaRPr lang="pt-BR" sz="1800" dirty="0">
                  <a:latin typeface="Helvetica Neue" pitchFamily="-84" charset="0"/>
                </a:endParaRPr>
              </a:p>
            </p:txBody>
          </p:sp>
          <p:sp>
            <p:nvSpPr>
              <p:cNvPr id="14" name="TextBox 22"/>
              <p:cNvSpPr txBox="1">
                <a:spLocks noChangeArrowheads="1"/>
              </p:cNvSpPr>
              <p:nvPr/>
            </p:nvSpPr>
            <p:spPr bwMode="auto">
              <a:xfrm>
                <a:off x="7311314" y="4680524"/>
                <a:ext cx="5133099" cy="1659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9600" b="1" dirty="0">
                    <a:solidFill>
                      <a:schemeClr val="accent3">
                        <a:lumMod val="50000"/>
                      </a:schemeClr>
                    </a:solidFill>
                    <a:latin typeface="Helvetica Neue" pitchFamily="-84" charset="0"/>
                  </a:rPr>
                  <a:t>6612</a:t>
                </a:r>
                <a:endParaRPr lang="en-US" sz="6600" b="1" dirty="0">
                  <a:solidFill>
                    <a:schemeClr val="accent3">
                      <a:lumMod val="50000"/>
                    </a:schemeClr>
                  </a:solidFill>
                  <a:latin typeface="Helvetica Neue" pitchFamily="-84" charset="0"/>
                </a:endParaRPr>
              </a:p>
            </p:txBody>
          </p:sp>
          <p:sp>
            <p:nvSpPr>
              <p:cNvPr id="15" name="TextBox 28"/>
              <p:cNvSpPr txBox="1">
                <a:spLocks noChangeArrowheads="1"/>
              </p:cNvSpPr>
              <p:nvPr/>
            </p:nvSpPr>
            <p:spPr bwMode="auto">
              <a:xfrm>
                <a:off x="1412578" y="2642120"/>
                <a:ext cx="4724400" cy="1555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9600" b="1" dirty="0">
                    <a:solidFill>
                      <a:schemeClr val="accent3">
                        <a:lumMod val="50000"/>
                      </a:schemeClr>
                    </a:solidFill>
                    <a:latin typeface="Helvetica Neue" pitchFamily="-84" charset="0"/>
                  </a:rPr>
                  <a:t>6866</a:t>
                </a:r>
                <a:br>
                  <a:rPr lang="en-US" sz="9600" b="1" dirty="0">
                    <a:latin typeface="Helvetica Neue" pitchFamily="-84" charset="0"/>
                  </a:rPr>
                </a:br>
                <a:endParaRPr lang="en-US" sz="3200" dirty="0">
                  <a:solidFill>
                    <a:srgbClr val="800000"/>
                  </a:solidFill>
                  <a:latin typeface="Helvetica Neue" pitchFamily="-84" charset="0"/>
                </a:endParaRPr>
              </a:p>
            </p:txBody>
          </p:sp>
          <p:sp>
            <p:nvSpPr>
              <p:cNvPr id="16" name="TextBox 32"/>
              <p:cNvSpPr txBox="1">
                <a:spLocks noChangeArrowheads="1"/>
              </p:cNvSpPr>
              <p:nvPr/>
            </p:nvSpPr>
            <p:spPr bwMode="auto">
              <a:xfrm>
                <a:off x="1813731" y="5145999"/>
                <a:ext cx="4412821" cy="12138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9600" b="1" dirty="0">
                    <a:solidFill>
                      <a:schemeClr val="accent3">
                        <a:lumMod val="50000"/>
                      </a:schemeClr>
                    </a:solidFill>
                    <a:latin typeface="Helvetica Neue" pitchFamily="-84" charset="0"/>
                  </a:rPr>
                  <a:t>368</a:t>
                </a:r>
              </a:p>
            </p:txBody>
          </p:sp>
          <p:sp>
            <p:nvSpPr>
              <p:cNvPr id="17" name="TextBox 34"/>
              <p:cNvSpPr txBox="1">
                <a:spLocks noChangeArrowheads="1"/>
              </p:cNvSpPr>
              <p:nvPr/>
            </p:nvSpPr>
            <p:spPr bwMode="auto">
              <a:xfrm>
                <a:off x="709613" y="4001510"/>
                <a:ext cx="5943600" cy="488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pt-BR" sz="2400" dirty="0">
                    <a:latin typeface="Helvetica Neue" pitchFamily="-84" charset="0"/>
                  </a:rPr>
                  <a:t>Companhias contribuindo</a:t>
                </a:r>
                <a:endParaRPr lang="pt-BR" sz="1400" dirty="0">
                  <a:latin typeface="Helvetica Neue" pitchFamily="-84" charset="0"/>
                </a:endParaRPr>
              </a:p>
            </p:txBody>
          </p:sp>
          <p:cxnSp>
            <p:nvCxnSpPr>
              <p:cNvPr id="18" name="Straight Connector 38"/>
              <p:cNvCxnSpPr>
                <a:cxnSpLocks noChangeShapeType="1"/>
              </p:cNvCxnSpPr>
              <p:nvPr/>
            </p:nvCxnSpPr>
            <p:spPr bwMode="auto">
              <a:xfrm flipH="1">
                <a:off x="711200" y="2285206"/>
                <a:ext cx="5713413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</p:cxnSp>
          <p:cxnSp>
            <p:nvCxnSpPr>
              <p:cNvPr id="19" name="Straight Connector 39"/>
              <p:cNvCxnSpPr>
                <a:cxnSpLocks noChangeShapeType="1"/>
              </p:cNvCxnSpPr>
              <p:nvPr/>
            </p:nvCxnSpPr>
            <p:spPr bwMode="auto">
              <a:xfrm>
                <a:off x="484776" y="4475210"/>
                <a:ext cx="12039600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</p:cxnSp>
          <p:sp>
            <p:nvSpPr>
              <p:cNvPr id="20" name="TextBox 16"/>
              <p:cNvSpPr txBox="1">
                <a:spLocks noChangeArrowheads="1"/>
              </p:cNvSpPr>
              <p:nvPr/>
            </p:nvSpPr>
            <p:spPr bwMode="auto">
              <a:xfrm>
                <a:off x="8830802" y="1730939"/>
                <a:ext cx="2427261" cy="488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pt-BR" sz="2400" dirty="0">
                    <a:latin typeface="Helvetica Neue" pitchFamily="-84" charset="0"/>
                  </a:rPr>
                  <a:t>Países</a:t>
                </a:r>
                <a:r>
                  <a:rPr lang="en-US" sz="2400" dirty="0">
                    <a:latin typeface="Helvetica Neue" pitchFamily="-84" charset="0"/>
                  </a:rPr>
                  <a:t> </a:t>
                </a:r>
                <a:r>
                  <a:rPr lang="en-US" sz="1400" dirty="0">
                    <a:latin typeface="Helvetica Neue" pitchFamily="-84" charset="0"/>
                  </a:rPr>
                  <a:t> </a:t>
                </a:r>
              </a:p>
            </p:txBody>
          </p:sp>
          <p:cxnSp>
            <p:nvCxnSpPr>
              <p:cNvPr id="21" name="Straight Connector 38"/>
              <p:cNvCxnSpPr>
                <a:cxnSpLocks noChangeShapeType="1"/>
              </p:cNvCxnSpPr>
              <p:nvPr/>
            </p:nvCxnSpPr>
            <p:spPr bwMode="auto">
              <a:xfrm flipH="1">
                <a:off x="6731000" y="2285206"/>
                <a:ext cx="5713413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</p:cxnSp>
          <p:sp>
            <p:nvSpPr>
              <p:cNvPr id="22" name="TextBox 25"/>
              <p:cNvSpPr txBox="1">
                <a:spLocks noChangeArrowheads="1"/>
              </p:cNvSpPr>
              <p:nvPr/>
            </p:nvSpPr>
            <p:spPr bwMode="auto">
              <a:xfrm>
                <a:off x="6653212" y="2209006"/>
                <a:ext cx="5791200" cy="1659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 sz="9600" b="1" dirty="0">
                  <a:solidFill>
                    <a:srgbClr val="D82B16"/>
                  </a:solidFill>
                  <a:latin typeface="Helvetica Neue" pitchFamily="-84" charset="0"/>
                </a:endParaRPr>
              </a:p>
            </p:txBody>
          </p:sp>
        </p:grpSp>
      </p:grpSp>
      <p:sp>
        <p:nvSpPr>
          <p:cNvPr id="23" name="TextBox 28"/>
          <p:cNvSpPr txBox="1">
            <a:spLocks noChangeArrowheads="1"/>
          </p:cNvSpPr>
          <p:nvPr/>
        </p:nvSpPr>
        <p:spPr bwMode="auto">
          <a:xfrm>
            <a:off x="5499599" y="2086855"/>
            <a:ext cx="3289392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sz="9600" b="1" dirty="0">
                <a:solidFill>
                  <a:schemeClr val="accent3">
                    <a:lumMod val="50000"/>
                  </a:schemeClr>
                </a:solidFill>
                <a:latin typeface="Helvetica Neue" pitchFamily="-84" charset="0"/>
              </a:rPr>
              <a:t>135</a:t>
            </a:r>
            <a:br>
              <a:rPr lang="en-US" sz="9600" b="1" dirty="0">
                <a:latin typeface="Helvetica Neue" pitchFamily="-84" charset="0"/>
              </a:rPr>
            </a:br>
            <a:endParaRPr lang="en-US" sz="3200" dirty="0">
              <a:solidFill>
                <a:srgbClr val="800000"/>
              </a:solidFill>
              <a:latin typeface="Helvetica Neue" pitchFamily="-8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83768" y="6237312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</a:t>
            </a:r>
            <a:r>
              <a:rPr lang="pt-BR" dirty="0" err="1"/>
              <a:t>iDatalabs</a:t>
            </a:r>
            <a:r>
              <a:rPr lang="pt-BR" dirty="0"/>
              <a:t> e Openstack.org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522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Principais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Módulos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4903155"/>
          </a:xfrm>
        </p:spPr>
        <p:txBody>
          <a:bodyPr>
            <a:normAutofit/>
          </a:bodyPr>
          <a:lstStyle/>
          <a:p>
            <a:pPr fontAlgn="ctr"/>
            <a:r>
              <a:rPr lang="en-US" sz="2000" dirty="0"/>
              <a:t>Keystone</a:t>
            </a:r>
          </a:p>
          <a:p>
            <a:pPr fontAlgn="ctr"/>
            <a:endParaRPr lang="en-US" sz="2000" dirty="0"/>
          </a:p>
          <a:p>
            <a:pPr fontAlgn="ctr"/>
            <a:r>
              <a:rPr lang="en-US" sz="2000" dirty="0"/>
              <a:t>Nova</a:t>
            </a:r>
          </a:p>
          <a:p>
            <a:pPr fontAlgn="ctr"/>
            <a:endParaRPr lang="en-US" sz="2000" dirty="0"/>
          </a:p>
          <a:p>
            <a:pPr fontAlgn="ctr"/>
            <a:r>
              <a:rPr lang="en-US" sz="2000" dirty="0"/>
              <a:t>Neutron</a:t>
            </a:r>
          </a:p>
          <a:p>
            <a:pPr fontAlgn="ctr"/>
            <a:endParaRPr lang="en-US" sz="2000" dirty="0"/>
          </a:p>
          <a:p>
            <a:pPr fontAlgn="ctr"/>
            <a:r>
              <a:rPr lang="en-US" sz="2000" dirty="0"/>
              <a:t>Cinder</a:t>
            </a:r>
          </a:p>
          <a:p>
            <a:pPr fontAlgn="ctr"/>
            <a:endParaRPr lang="en-US" sz="2000" dirty="0"/>
          </a:p>
          <a:p>
            <a:pPr fontAlgn="ctr"/>
            <a:r>
              <a:rPr lang="en-US" sz="2000" dirty="0"/>
              <a:t>Glance</a:t>
            </a:r>
          </a:p>
          <a:p>
            <a:pPr fontAlgn="ctr"/>
            <a:endParaRPr lang="en-US" sz="2000" dirty="0"/>
          </a:p>
          <a:p>
            <a:pPr fontAlgn="ctr"/>
            <a:r>
              <a:rPr lang="en-US" sz="2000" dirty="0"/>
              <a:t>Horizon</a:t>
            </a:r>
          </a:p>
          <a:p>
            <a:pPr fontAlgn="ctr"/>
            <a:endParaRPr lang="en-US" sz="2000" dirty="0"/>
          </a:p>
          <a:p>
            <a:pPr fontAlgn="ctr"/>
            <a:r>
              <a:rPr lang="en-US" sz="2000" dirty="0"/>
              <a:t>Ceilometer</a:t>
            </a:r>
            <a:endParaRPr lang="pt-BR" sz="2000" dirty="0"/>
          </a:p>
          <a:p>
            <a:pPr fontAlgn="ctr"/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0734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Módulos – REST API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052736"/>
            <a:ext cx="7704856" cy="35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54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Keystone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4903155"/>
          </a:xfrm>
        </p:spPr>
        <p:txBody>
          <a:bodyPr>
            <a:normAutofit/>
          </a:bodyPr>
          <a:lstStyle/>
          <a:p>
            <a:r>
              <a:rPr lang="pt-BR" sz="2000" dirty="0"/>
              <a:t>Sistema de autenticação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Autenticação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Autorização em alto nível</a:t>
            </a:r>
          </a:p>
          <a:p>
            <a:endParaRPr lang="pt-BR" sz="2000" dirty="0"/>
          </a:p>
          <a:p>
            <a:r>
              <a:rPr lang="pt-BR" sz="2000" dirty="0"/>
              <a:t>Fornece de forma centralizada: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Acessos que estarão disponíveis aos usuários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Serviços permitidos aos usuários</a:t>
            </a:r>
          </a:p>
          <a:p>
            <a:endParaRPr lang="pt-BR" sz="2000" dirty="0"/>
          </a:p>
          <a:p>
            <a:r>
              <a:rPr lang="pt-BR" sz="2000" dirty="0"/>
              <a:t>Conectar-se a serviços externos, por exemplo, LDAP</a:t>
            </a:r>
            <a:endParaRPr lang="en-US" sz="2000" dirty="0"/>
          </a:p>
          <a:p>
            <a:pPr fontAlgn="ctr"/>
            <a:endParaRPr lang="pt-BR" sz="2000" dirty="0"/>
          </a:p>
          <a:p>
            <a:pPr>
              <a:buFontTx/>
              <a:buChar char="•"/>
            </a:pPr>
            <a:endParaRPr lang="en-US" altLang="en-US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2050" name="Picture 2" descr="https://www.openstack.org/software/images/mascots/keyst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966005"/>
            <a:ext cx="1913451" cy="16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507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62831"/>
            <a:ext cx="8229600" cy="4903155"/>
          </a:xfrm>
        </p:spPr>
        <p:txBody>
          <a:bodyPr>
            <a:noAutofit/>
          </a:bodyPr>
          <a:lstStyle/>
          <a:p>
            <a:r>
              <a:rPr lang="pt-BR" sz="1800" dirty="0"/>
              <a:t>Gerenciador 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800" dirty="0"/>
              <a:t>Recursos computacionais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800" dirty="0"/>
              <a:t>Rede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800" dirty="0"/>
              <a:t>Autorização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800" dirty="0"/>
              <a:t>Escalabilidade</a:t>
            </a:r>
          </a:p>
          <a:p>
            <a:pPr marL="0" indent="0"/>
            <a:endParaRPr lang="pt-BR" sz="1800" dirty="0"/>
          </a:p>
          <a:p>
            <a:r>
              <a:rPr lang="pt-BR" sz="1800" dirty="0"/>
              <a:t>Controla as atividades necessárias para manter o ciclo de vida das instâncias de uma nuvem </a:t>
            </a:r>
            <a:r>
              <a:rPr lang="pt-BR" sz="1800" dirty="0" err="1"/>
              <a:t>OpenStack</a:t>
            </a:r>
            <a:endParaRPr lang="pt-BR" sz="1800" dirty="0"/>
          </a:p>
          <a:p>
            <a:endParaRPr lang="pt-BR" sz="1800" dirty="0"/>
          </a:p>
          <a:p>
            <a:r>
              <a:rPr lang="pt-BR" sz="1800" dirty="0"/>
              <a:t>Iteração com os </a:t>
            </a:r>
            <a:r>
              <a:rPr lang="pt-BR" sz="1800" dirty="0" err="1"/>
              <a:t>hypervisors</a:t>
            </a:r>
            <a:r>
              <a:rPr lang="pt-BR" sz="1800" dirty="0"/>
              <a:t> através das </a:t>
            </a:r>
            <a:r>
              <a:rPr lang="pt-BR" sz="1800" dirty="0" err="1"/>
              <a:t>APIs</a:t>
            </a:r>
            <a:r>
              <a:rPr lang="pt-BR" sz="1800" dirty="0"/>
              <a:t> </a:t>
            </a:r>
            <a:r>
              <a:rPr lang="pt-BR" sz="1800" dirty="0" err="1"/>
              <a:t>libvirt</a:t>
            </a:r>
            <a:endParaRPr lang="pt-BR" sz="1800" dirty="0"/>
          </a:p>
          <a:p>
            <a:endParaRPr lang="pt-BR" sz="1800" dirty="0"/>
          </a:p>
          <a:p>
            <a:r>
              <a:rPr lang="pt-BR" sz="1800" dirty="0"/>
              <a:t> Hypervisors suportados: Xen, XenServer/XCP, KVM, VMware vSphere e Hyper-V</a:t>
            </a:r>
          </a:p>
          <a:p>
            <a:endParaRPr lang="pt-BR" sz="1800" dirty="0"/>
          </a:p>
          <a:p>
            <a:r>
              <a:rPr lang="pt-BR" sz="1800" dirty="0"/>
              <a:t>API REST</a:t>
            </a:r>
          </a:p>
          <a:p>
            <a:endParaRPr lang="pt-BR" sz="1800" dirty="0"/>
          </a:p>
          <a:p>
            <a:r>
              <a:rPr lang="pt-BR" sz="1800" dirty="0"/>
              <a:t>Comunicação assíncrona "eventualmente consistente"</a:t>
            </a:r>
          </a:p>
          <a:p>
            <a:pPr>
              <a:buFontTx/>
              <a:buChar char="•"/>
            </a:pPr>
            <a:endParaRPr lang="en-US" altLang="en-US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3074" name="Picture 2" descr="https://www.openstack.org/software/images/mascots/n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847445"/>
            <a:ext cx="2016365" cy="168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7664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Nova – Hypervisor - 1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980728"/>
            <a:ext cx="4382112" cy="3620005"/>
          </a:xfrm>
          <a:prstGeom prst="rect">
            <a:avLst/>
          </a:prstGeom>
        </p:spPr>
      </p:pic>
      <p:pic>
        <p:nvPicPr>
          <p:cNvPr id="10" name="Picture 2" descr="https://www.openstack.org/software/images/mascots/n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847445"/>
            <a:ext cx="2016365" cy="168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9070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Neutron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229600" cy="5158320"/>
          </a:xfrm>
        </p:spPr>
        <p:txBody>
          <a:bodyPr>
            <a:noAutofit/>
          </a:bodyPr>
          <a:lstStyle/>
          <a:p>
            <a:r>
              <a:rPr lang="pt-BR" sz="2000" i="1" dirty="0"/>
              <a:t>Networking as a </a:t>
            </a:r>
            <a:r>
              <a:rPr lang="pt-BR" sz="2000" i="1" dirty="0" err="1"/>
              <a:t>service</a:t>
            </a:r>
            <a:r>
              <a:rPr lang="pt-BR" sz="2000" dirty="0"/>
              <a:t>, de forma virtualizada</a:t>
            </a:r>
          </a:p>
          <a:p>
            <a:pPr marL="0" indent="0"/>
            <a:endParaRPr lang="pt-BR" sz="2000" dirty="0"/>
          </a:p>
          <a:p>
            <a:r>
              <a:rPr lang="pt-BR" sz="2000" dirty="0"/>
              <a:t>Sistema </a:t>
            </a:r>
            <a:r>
              <a:rPr lang="pt-BR" sz="2000" dirty="0" err="1"/>
              <a:t>conectável</a:t>
            </a:r>
            <a:r>
              <a:rPr lang="pt-BR" sz="2000" dirty="0"/>
              <a:t>, escalável e orientado a API</a:t>
            </a:r>
          </a:p>
          <a:p>
            <a:endParaRPr lang="pt-BR" sz="2000" dirty="0"/>
          </a:p>
          <a:p>
            <a:r>
              <a:rPr lang="pt-BR" sz="2000" dirty="0"/>
              <a:t>Gerenciamento da rede e de seus endereços rápido e efetivo</a:t>
            </a:r>
          </a:p>
          <a:p>
            <a:endParaRPr lang="pt-BR" sz="2000" dirty="0"/>
          </a:p>
          <a:p>
            <a:r>
              <a:rPr lang="pt-BR" sz="2000" dirty="0"/>
              <a:t>Modelos de redes flexíveis</a:t>
            </a:r>
          </a:p>
          <a:p>
            <a:pPr marL="0" indent="0">
              <a:buNone/>
            </a:pPr>
            <a:endParaRPr lang="pt-BR" sz="2000" dirty="0"/>
          </a:p>
          <a:p>
            <a:r>
              <a:rPr lang="pt-BR" sz="2000" dirty="0"/>
              <a:t>Usuário capaz 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Criar a própria rede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Controlar o tráfego da rede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Conectar múltiplas </a:t>
            </a:r>
            <a:r>
              <a:rPr lang="pt-BR" dirty="0" err="1"/>
              <a:t>VMs</a:t>
            </a:r>
            <a:r>
              <a:rPr lang="pt-BR" dirty="0"/>
              <a:t> a rede</a:t>
            </a:r>
          </a:p>
          <a:p>
            <a:pPr>
              <a:buFontTx/>
              <a:buChar char="•"/>
            </a:pPr>
            <a:endParaRPr lang="en-US" altLang="en-US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4098" name="Picture 2" descr="https://www.openstack.org/software/images/mascots/neutr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5210500"/>
            <a:ext cx="1595053" cy="13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371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Neutron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3934" y="1192820"/>
            <a:ext cx="8229600" cy="5158320"/>
          </a:xfrm>
        </p:spPr>
        <p:txBody>
          <a:bodyPr>
            <a:noAutofit/>
          </a:bodyPr>
          <a:lstStyle/>
          <a:p>
            <a:r>
              <a:rPr lang="pt-BR" sz="2000" dirty="0"/>
              <a:t>Suporte a IPv4 e IPv6</a:t>
            </a:r>
          </a:p>
          <a:p>
            <a:endParaRPr lang="pt-BR" sz="2000" dirty="0"/>
          </a:p>
          <a:p>
            <a:r>
              <a:rPr lang="pt-BR" sz="2000" dirty="0"/>
              <a:t>Floating </a:t>
            </a:r>
            <a:r>
              <a:rPr lang="pt-BR" sz="2000" dirty="0" err="1"/>
              <a:t>IPs</a:t>
            </a:r>
            <a:r>
              <a:rPr lang="pt-BR" sz="2000" dirty="0"/>
              <a:t>, com endereços sempre disponíveis</a:t>
            </a:r>
          </a:p>
          <a:p>
            <a:endParaRPr lang="pt-BR" sz="2000" dirty="0"/>
          </a:p>
          <a:p>
            <a:r>
              <a:rPr lang="pt-BR" sz="2000" dirty="0"/>
              <a:t>Suporte a SDN (Software </a:t>
            </a:r>
            <a:r>
              <a:rPr lang="pt-BR" sz="2000" dirty="0" err="1"/>
              <a:t>Defined</a:t>
            </a:r>
            <a:r>
              <a:rPr lang="pt-BR" sz="2000" dirty="0"/>
              <a:t> Networking)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8" name="Picture 2" descr="https://www.openstack.org/software/images/mascots/neutr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5210500"/>
            <a:ext cx="1595053" cy="13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328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Neutron - SDN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428752"/>
          </a:xfrm>
          <a:prstGeom prst="rect">
            <a:avLst/>
          </a:prstGeom>
        </p:spPr>
      </p:pic>
      <p:pic>
        <p:nvPicPr>
          <p:cNvPr id="9" name="Picture 2" descr="https://www.openstack.org/software/images/mascots/neutr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5210500"/>
            <a:ext cx="1595053" cy="13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02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Neutron – SDN - </a:t>
            </a:r>
            <a:r>
              <a:rPr lang="en-US" dirty="0" err="1">
                <a:solidFill>
                  <a:schemeClr val="bg1"/>
                </a:solidFill>
              </a:rPr>
              <a:t>Túnel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84808" cy="4282988"/>
          </a:xfrm>
          <a:prstGeom prst="rect">
            <a:avLst/>
          </a:prstGeom>
        </p:spPr>
      </p:pic>
      <p:pic>
        <p:nvPicPr>
          <p:cNvPr id="7" name="Picture 2" descr="https://www.openstack.org/software/images/mascots/neutr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5210500"/>
            <a:ext cx="1595053" cy="13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7240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65522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7544" y="23227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Sobre a </a:t>
            </a:r>
            <a:r>
              <a:rPr lang="pt-BR" sz="2800" b="1" dirty="0" err="1">
                <a:solidFill>
                  <a:schemeClr val="bg1"/>
                </a:solidFill>
              </a:rPr>
              <a:t>Neopath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467544" y="1335360"/>
            <a:ext cx="748883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b="1" dirty="0">
                <a:latin typeface="Arial" panose="020B0604020202020204" pitchFamily="34" charset="0"/>
              </a:rPr>
              <a:t>Linha própria de produtos </a:t>
            </a:r>
            <a:r>
              <a:rPr lang="pt-BR" altLang="en-US" sz="2000" dirty="0">
                <a:latin typeface="Arial" panose="020B0604020202020204" pitchFamily="34" charset="0"/>
              </a:rPr>
              <a:t>para Comunicação e Colaboração em Centros de Decisão, Sistemas de Energia em Corrente Contínua para Telecom, e Computação em Nuvem;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endParaRPr lang="pt-BR" altLang="en-US" sz="2000" dirty="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Tecnologias para Centros de Decisão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 err="1">
                <a:latin typeface="Arial" panose="020B0604020202020204" pitchFamily="34" charset="0"/>
              </a:rPr>
              <a:t>Neopath</a:t>
            </a:r>
            <a:endParaRPr lang="pt-BR" altLang="en-US" sz="2000" dirty="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Computação em Nuvem</a:t>
            </a:r>
          </a:p>
          <a:p>
            <a:pPr marL="1163638" lvl="2" indent="-28575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en-US" sz="2000" dirty="0" err="1">
                <a:latin typeface="Arial" panose="020B0604020202020204" pitchFamily="34" charset="0"/>
              </a:rPr>
              <a:t>NeoCloud</a:t>
            </a:r>
            <a:endParaRPr lang="pt-BR" altLang="en-US" sz="2000" dirty="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Internet das Coisas e Sistemas Eletrônicos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 err="1">
                <a:latin typeface="Arial" panose="020B0604020202020204" pitchFamily="34" charset="0"/>
              </a:rPr>
              <a:t>Neoenergy</a:t>
            </a:r>
            <a:endParaRPr lang="pt-BR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5439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Neutron – Floating IP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1026" name="Picture 2" descr="https://cdn.mirantis.com/wp-content/uploads/2012/08/floating-vs-datacenter-private-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4588"/>
            <a:ext cx="5554960" cy="445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openstack.org/software/images/mascots/neutr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85" y="5210500"/>
            <a:ext cx="1595053" cy="13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650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Cinder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5158320"/>
          </a:xfrm>
        </p:spPr>
        <p:txBody>
          <a:bodyPr>
            <a:normAutofit/>
          </a:bodyPr>
          <a:lstStyle/>
          <a:p>
            <a:r>
              <a:rPr lang="pt-BR" sz="2000" dirty="0"/>
              <a:t>Gerenciamento dos conteúdos de um </a:t>
            </a:r>
            <a:r>
              <a:rPr lang="pt-BR" sz="2000" dirty="0" err="1"/>
              <a:t>Block</a:t>
            </a:r>
            <a:r>
              <a:rPr lang="pt-BR" sz="2000" dirty="0"/>
              <a:t> </a:t>
            </a:r>
            <a:r>
              <a:rPr lang="pt-BR" sz="2000" dirty="0" err="1"/>
              <a:t>Storage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Criação, Montagem e Desmontagem dos volumes para as </a:t>
            </a:r>
            <a:r>
              <a:rPr lang="pt-BR" sz="2000" dirty="0" err="1"/>
              <a:t>VMs</a:t>
            </a: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r>
              <a:rPr lang="pt-BR" sz="2000" dirty="0"/>
              <a:t>Backup das </a:t>
            </a:r>
            <a:r>
              <a:rPr lang="pt-BR" sz="2000" dirty="0" err="1"/>
              <a:t>VMs</a:t>
            </a:r>
            <a:r>
              <a:rPr lang="pt-BR" sz="2000" dirty="0"/>
              <a:t>, snapshot</a:t>
            </a:r>
          </a:p>
          <a:p>
            <a:endParaRPr lang="pt-BR" sz="2000" dirty="0"/>
          </a:p>
          <a:p>
            <a:r>
              <a:rPr lang="pt-BR" sz="2000" dirty="0"/>
              <a:t>Gerenciamento pelo usuário (</a:t>
            </a:r>
            <a:r>
              <a:rPr lang="pt-BR" sz="2000" dirty="0" err="1"/>
              <a:t>Horizon</a:t>
            </a:r>
            <a:r>
              <a:rPr lang="pt-BR" sz="2000" dirty="0"/>
              <a:t>, API)</a:t>
            </a:r>
            <a:endParaRPr lang="en-US" alt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7170" name="Picture 2" descr="https://www.openstack.org/software/images/mascots/cin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736" y="5121218"/>
            <a:ext cx="1584176" cy="133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3082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Glance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5158320"/>
          </a:xfrm>
        </p:spPr>
        <p:txBody>
          <a:bodyPr>
            <a:normAutofit/>
          </a:bodyPr>
          <a:lstStyle/>
          <a:p>
            <a:r>
              <a:rPr lang="pt-BR" sz="2000" dirty="0"/>
              <a:t>Gerenciamento das imagens: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Busca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Armazenamento</a:t>
            </a:r>
          </a:p>
          <a:p>
            <a:pPr marL="0" indent="0">
              <a:buNone/>
            </a:pPr>
            <a:endParaRPr lang="pt-BR" sz="2000" dirty="0"/>
          </a:p>
          <a:p>
            <a:r>
              <a:rPr lang="pt-BR" sz="2000" dirty="0"/>
              <a:t>Imagens dos </a:t>
            </a:r>
            <a:r>
              <a:rPr lang="pt-BR" sz="2000" dirty="0" err="1"/>
              <a:t>SOs</a:t>
            </a: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22</a:t>
            </a:fld>
            <a:endParaRPr lang="pt-BR" dirty="0"/>
          </a:p>
        </p:txBody>
      </p:sp>
      <p:pic>
        <p:nvPicPr>
          <p:cNvPr id="1026" name="Picture 2" descr="https://www.openstack.org/software/images/mascots/gl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95" y="4869160"/>
            <a:ext cx="1658144" cy="13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80267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Horizon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375223"/>
            <a:ext cx="8229600" cy="5158320"/>
          </a:xfrm>
        </p:spPr>
        <p:txBody>
          <a:bodyPr>
            <a:normAutofit/>
          </a:bodyPr>
          <a:lstStyle/>
          <a:p>
            <a:r>
              <a:rPr lang="pt-BR" sz="2000" dirty="0"/>
              <a:t>Módulo de Serviços</a:t>
            </a:r>
          </a:p>
          <a:p>
            <a:endParaRPr lang="pt-BR" sz="2000" dirty="0"/>
          </a:p>
          <a:p>
            <a:r>
              <a:rPr lang="pt-BR" sz="2000" dirty="0"/>
              <a:t>Componente GUI do </a:t>
            </a:r>
            <a:r>
              <a:rPr lang="pt-BR" sz="2000" dirty="0" err="1"/>
              <a:t>OpenStack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Comunicação com os demais componentes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11266" name="Picture 2" descr="https://www.openstack.org/software/images/mascots/horiz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27" y="4588271"/>
            <a:ext cx="2068673" cy="176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761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Ceilometer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5158320"/>
          </a:xfrm>
        </p:spPr>
        <p:txBody>
          <a:bodyPr>
            <a:normAutofit/>
          </a:bodyPr>
          <a:lstStyle/>
          <a:p>
            <a:r>
              <a:rPr lang="pt-BR" sz="2000" dirty="0"/>
              <a:t>Módulo de Serviços</a:t>
            </a:r>
          </a:p>
          <a:p>
            <a:endParaRPr lang="pt-BR" sz="2000" dirty="0"/>
          </a:p>
          <a:p>
            <a:r>
              <a:rPr lang="pt-BR" sz="2000" dirty="0"/>
              <a:t>Função de Telemetria: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Hardware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/>
              <a:t>Componentes do </a:t>
            </a:r>
            <a:r>
              <a:rPr lang="pt-BR" dirty="0" err="1"/>
              <a:t>OpenStack</a:t>
            </a:r>
            <a:endParaRPr lang="pt-B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BR" dirty="0" err="1"/>
              <a:t>VMs</a:t>
            </a:r>
            <a:endParaRPr lang="pt-BR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12290" name="Picture 2" descr="https://www.openstack.org/software/images/mascots/ceilome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48" y="4928648"/>
            <a:ext cx="1930252" cy="16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624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 do sistema para o LSI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/>
          </a:p>
          <a:p>
            <a:pPr lvl="0"/>
            <a:r>
              <a:rPr lang="pt-BR" sz="2000" dirty="0"/>
              <a:t>Capacidade bruta de armazenamento de 12,5 TB</a:t>
            </a:r>
          </a:p>
          <a:p>
            <a:pPr lvl="0"/>
            <a:endParaRPr lang="pt-BR" sz="2000" dirty="0"/>
          </a:p>
          <a:p>
            <a:pPr lvl="0"/>
            <a:r>
              <a:rPr lang="pt-BR" sz="2000" dirty="0"/>
              <a:t>Capacidade líquida de armazenamento com redundância tripla superior a 3 TB</a:t>
            </a:r>
          </a:p>
          <a:p>
            <a:pPr lvl="0"/>
            <a:endParaRPr lang="pt-BR" sz="2000" dirty="0"/>
          </a:p>
          <a:p>
            <a:pPr lvl="0"/>
            <a:r>
              <a:rPr lang="pt-BR" sz="2000" dirty="0"/>
              <a:t>Capacidade de memória RAM bruta de 320 GB</a:t>
            </a:r>
          </a:p>
          <a:p>
            <a:pPr lvl="0"/>
            <a:endParaRPr lang="pt-BR" sz="2000" dirty="0"/>
          </a:p>
          <a:p>
            <a:pPr lvl="0"/>
            <a:r>
              <a:rPr lang="pt-BR" sz="2000" dirty="0"/>
              <a:t>Capacidade de memória RAM líquida para máquinas virtuais superior a 200 GB</a:t>
            </a:r>
          </a:p>
          <a:p>
            <a:pPr lvl="0"/>
            <a:endParaRPr lang="pt-BR" sz="2000" dirty="0"/>
          </a:p>
          <a:p>
            <a:pPr lvl="0"/>
            <a:r>
              <a:rPr lang="pt-BR" sz="2000" dirty="0"/>
              <a:t>Capacidade agregada de rede de 20 </a:t>
            </a:r>
            <a:r>
              <a:rPr lang="pt-BR" sz="2000" dirty="0" err="1"/>
              <a:t>Gbps</a:t>
            </a:r>
            <a:endParaRPr lang="pt-B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05016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65522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7544" y="23227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126876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BR" sz="2000" dirty="0"/>
          </a:p>
          <a:p>
            <a:r>
              <a:rPr lang="pt-BR" sz="2000" dirty="0"/>
              <a:t>Escalabilidade, segurança, acessibilidade e agilidade</a:t>
            </a:r>
          </a:p>
          <a:p>
            <a:endParaRPr lang="pt-BR" sz="2000" dirty="0"/>
          </a:p>
          <a:p>
            <a:r>
              <a:rPr lang="pt-BR" sz="2000" dirty="0"/>
              <a:t>Não existe uma nuvem ideal para todas as aplicações e nem toda aplicação funciona adequadamente em qualquer nuvem</a:t>
            </a:r>
          </a:p>
          <a:p>
            <a:pPr marL="0" indent="0">
              <a:buNone/>
            </a:pPr>
            <a:endParaRPr lang="pt-BR" sz="2000" dirty="0"/>
          </a:p>
          <a:p>
            <a:r>
              <a:rPr lang="pt-BR" sz="2000" dirty="0"/>
              <a:t>É estratégico construir a nuvem por conta própria</a:t>
            </a:r>
          </a:p>
          <a:p>
            <a:endParaRPr lang="pt-BR" sz="2000" dirty="0"/>
          </a:p>
          <a:p>
            <a:r>
              <a:rPr lang="pt-BR" sz="2000" dirty="0"/>
              <a:t>É estratégico usar o know-how de um fornecedor especializado para acelerar o projeto e reduzir os riscos</a:t>
            </a:r>
          </a:p>
          <a:p>
            <a:endParaRPr lang="pt-BR" sz="2000" dirty="0"/>
          </a:p>
          <a:p>
            <a:r>
              <a:rPr lang="pt-BR" sz="2000" dirty="0"/>
              <a:t>Pode-se alterar a forma como o </a:t>
            </a:r>
            <a:r>
              <a:rPr lang="pt-BR" sz="2000" dirty="0" err="1"/>
              <a:t>OpenStack</a:t>
            </a:r>
            <a:r>
              <a:rPr lang="pt-BR" sz="2000" dirty="0"/>
              <a:t> funciona para atender a característica do negócio (decisão da própria empresa)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819096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65522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827584" y="3501008"/>
            <a:ext cx="748883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pt-BR" altLang="en-US" sz="2000" b="1" dirty="0">
                <a:latin typeface="Arial" panose="020B0604020202020204" pitchFamily="34" charset="0"/>
              </a:rPr>
              <a:t>Obrigado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324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08520" y="-99392"/>
            <a:ext cx="9361040" cy="6998060"/>
          </a:xfrm>
          <a:prstGeom prst="rect">
            <a:avLst/>
          </a:prstGeom>
          <a:solidFill>
            <a:srgbClr val="617C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275856" y="5287468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http://www.neopath.com.br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28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31" y="669165"/>
            <a:ext cx="4757938" cy="395936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547664" y="4780561"/>
            <a:ext cx="6048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Excelência em Comunicação e Colaboração</a:t>
            </a:r>
            <a:endParaRPr lang="pt-BR" sz="2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332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65522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7544" y="232278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Linhas temáticas de pesquisas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854638" y="1628800"/>
            <a:ext cx="748883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A </a:t>
            </a:r>
            <a:r>
              <a:rPr lang="pt-BR" altLang="en-US" sz="2000" dirty="0" err="1">
                <a:latin typeface="Arial" panose="020B0604020202020204" pitchFamily="34" charset="0"/>
              </a:rPr>
              <a:t>Neopath</a:t>
            </a:r>
            <a:r>
              <a:rPr lang="pt-BR" altLang="en-US" sz="2000" dirty="0">
                <a:latin typeface="Arial" panose="020B0604020202020204" pitchFamily="34" charset="0"/>
              </a:rPr>
              <a:t> planeja o desenvolvimento nas seguintes linhas temáticas: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endParaRPr lang="pt-BR" altLang="en-US" sz="2000" dirty="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Modelagem de Processos de negócios (BPM)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Sistemas de Comunicação (VoIP)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Computação em Nuvem (</a:t>
            </a:r>
            <a:r>
              <a:rPr lang="pt-BR" altLang="en-US" sz="2000" i="1" dirty="0" err="1">
                <a:latin typeface="Arial" panose="020B0604020202020204" pitchFamily="34" charset="0"/>
              </a:rPr>
              <a:t>Cloud</a:t>
            </a:r>
            <a:r>
              <a:rPr lang="pt-BR" altLang="en-US" sz="2000" i="1" dirty="0">
                <a:latin typeface="Arial" panose="020B0604020202020204" pitchFamily="34" charset="0"/>
              </a:rPr>
              <a:t> </a:t>
            </a:r>
            <a:r>
              <a:rPr lang="pt-BR" altLang="en-US" sz="2000" i="1" dirty="0" err="1">
                <a:latin typeface="Arial" panose="020B0604020202020204" pitchFamily="34" charset="0"/>
              </a:rPr>
              <a:t>Computing</a:t>
            </a:r>
            <a:r>
              <a:rPr lang="pt-BR" altLang="en-US" sz="2000" dirty="0"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Aprendizado de Máquina (</a:t>
            </a:r>
            <a:r>
              <a:rPr lang="pt-BR" altLang="en-US" sz="2000" i="1" dirty="0" err="1">
                <a:latin typeface="Arial" panose="020B0604020202020204" pitchFamily="34" charset="0"/>
              </a:rPr>
              <a:t>Machine</a:t>
            </a:r>
            <a:r>
              <a:rPr lang="pt-BR" altLang="en-US" sz="2000" i="1" dirty="0">
                <a:latin typeface="Arial" panose="020B0604020202020204" pitchFamily="34" charset="0"/>
              </a:rPr>
              <a:t> Learning</a:t>
            </a:r>
            <a:r>
              <a:rPr lang="pt-BR" altLang="en-US" sz="2000" dirty="0"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Internet das Coisas (</a:t>
            </a:r>
            <a:r>
              <a:rPr lang="pt-BR" altLang="en-US" sz="2000" dirty="0" err="1">
                <a:latin typeface="Arial" panose="020B0604020202020204" pitchFamily="34" charset="0"/>
              </a:rPr>
              <a:t>IoT</a:t>
            </a:r>
            <a:r>
              <a:rPr lang="pt-BR" altLang="en-US" sz="2000" dirty="0"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Fontes Alternativas de Energia (DC </a:t>
            </a:r>
            <a:r>
              <a:rPr lang="pt-BR" altLang="en-US" sz="2000" i="1" dirty="0">
                <a:latin typeface="Arial" panose="020B0604020202020204" pitchFamily="34" charset="0"/>
              </a:rPr>
              <a:t>Power </a:t>
            </a:r>
            <a:r>
              <a:rPr lang="pt-BR" altLang="en-US" sz="2000" i="1" dirty="0" err="1">
                <a:latin typeface="Arial" panose="020B0604020202020204" pitchFamily="34" charset="0"/>
              </a:rPr>
              <a:t>Supply</a:t>
            </a:r>
            <a:r>
              <a:rPr lang="pt-BR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endParaRPr lang="pt-BR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01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65522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7544" y="232278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</a:rPr>
              <a:t>TUDOaaS</a:t>
            </a:r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179512" y="1221516"/>
            <a:ext cx="3528392" cy="207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O mundo sob demanda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endParaRPr lang="pt-BR" altLang="en-US" sz="2000" dirty="0">
              <a:latin typeface="Arial" panose="020B0604020202020204" pitchFamily="34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IaaS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PaaS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pt-BR" altLang="en-US" sz="2000" dirty="0">
                <a:latin typeface="Arial" panose="020B0604020202020204" pitchFamily="34" charset="0"/>
              </a:rPr>
              <a:t>SaaS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endParaRPr lang="pt-BR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3" y="3293718"/>
            <a:ext cx="8335845" cy="26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3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65522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67544" y="6577607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www.neopath.com.br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7544" y="232278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</a:rPr>
              <a:t>TUDOaaS</a:t>
            </a:r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1683"/>
            <a:ext cx="9143999" cy="57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541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Por que </a:t>
            </a:r>
            <a:r>
              <a:rPr lang="pt-BR" dirty="0">
                <a:solidFill>
                  <a:schemeClr val="bg1"/>
                </a:solidFill>
              </a:rPr>
              <a:t>desenvolver</a:t>
            </a:r>
            <a:r>
              <a:rPr lang="en-US" dirty="0">
                <a:solidFill>
                  <a:schemeClr val="bg1"/>
                </a:solidFill>
              </a:rPr>
              <a:t> para a </a:t>
            </a:r>
            <a:r>
              <a:rPr lang="pt-BR" dirty="0">
                <a:solidFill>
                  <a:schemeClr val="bg1"/>
                </a:solidFill>
              </a:rPr>
              <a:t>nuvem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4903155"/>
          </a:xfrm>
        </p:spPr>
        <p:txBody>
          <a:bodyPr/>
          <a:lstStyle/>
          <a:p>
            <a:pPr marL="0" lvl="0" indent="0" fontAlgn="ctr">
              <a:spcBef>
                <a:spcPts val="0"/>
              </a:spcBef>
            </a:pPr>
            <a:r>
              <a:rPr lang="pt-BR" sz="1800" dirty="0">
                <a:solidFill>
                  <a:prstClr val="black"/>
                </a:solidFill>
              </a:rPr>
              <a:t>Facilidades de automação e orquestração </a:t>
            </a:r>
            <a:r>
              <a:rPr lang="pt-BR" sz="1800" dirty="0">
                <a:solidFill>
                  <a:prstClr val="black"/>
                </a:solidFill>
                <a:sym typeface="Wingdings" panose="05000000000000000000" pitchFamily="2" charset="2"/>
              </a:rPr>
              <a:t> Elasticidade e Escalabilidade</a:t>
            </a:r>
            <a:r>
              <a:rPr lang="pt-BR" sz="1800" dirty="0">
                <a:solidFill>
                  <a:prstClr val="black"/>
                </a:solidFill>
              </a:rPr>
              <a:t>.</a:t>
            </a:r>
          </a:p>
          <a:p>
            <a:pPr marL="0" lvl="0" indent="0" fontAlgn="ctr">
              <a:spcBef>
                <a:spcPts val="0"/>
              </a:spcBef>
            </a:pPr>
            <a:endParaRPr lang="pt-BR" sz="1800" dirty="0">
              <a:solidFill>
                <a:prstClr val="black"/>
              </a:solidFill>
            </a:endParaRPr>
          </a:p>
          <a:p>
            <a:pPr marL="0" lvl="0" indent="0" fontAlgn="ctr">
              <a:spcBef>
                <a:spcPts val="0"/>
              </a:spcBef>
            </a:pPr>
            <a:r>
              <a:rPr lang="pt-BR" sz="1800" dirty="0">
                <a:solidFill>
                  <a:prstClr val="black"/>
                </a:solidFill>
              </a:rPr>
              <a:t>Uso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pt-BR" sz="1800" dirty="0">
                <a:solidFill>
                  <a:prstClr val="black"/>
                </a:solidFill>
              </a:rPr>
              <a:t>eficiente</a:t>
            </a:r>
            <a:r>
              <a:rPr lang="en-US" sz="1800" dirty="0">
                <a:solidFill>
                  <a:prstClr val="black"/>
                </a:solidFill>
              </a:rPr>
              <a:t> de </a:t>
            </a:r>
            <a:r>
              <a:rPr lang="pt-BR" sz="1800" dirty="0">
                <a:solidFill>
                  <a:prstClr val="black"/>
                </a:solidFill>
              </a:rPr>
              <a:t>Recursos</a:t>
            </a:r>
            <a:r>
              <a:rPr lang="en-US" sz="1800" dirty="0">
                <a:solidFill>
                  <a:prstClr val="black"/>
                </a:solidFill>
              </a:rPr>
              <a:t> vs </a:t>
            </a:r>
            <a:r>
              <a:rPr lang="pt-BR" sz="1800" dirty="0">
                <a:solidFill>
                  <a:prstClr val="black"/>
                </a:solidFill>
              </a:rPr>
              <a:t>Demanda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  <a:sym typeface="Wingdings" panose="05000000000000000000" pitchFamily="2" charset="2"/>
              </a:rPr>
              <a:t> </a:t>
            </a:r>
            <a:r>
              <a:rPr lang="pt-BR" sz="1800" dirty="0">
                <a:solidFill>
                  <a:prstClr val="black"/>
                </a:solidFill>
                <a:sym typeface="Wingdings" panose="05000000000000000000" pitchFamily="2" charset="2"/>
              </a:rPr>
              <a:t>Menores</a:t>
            </a:r>
            <a:r>
              <a:rPr lang="en-US" sz="18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pt-BR" sz="1800" dirty="0">
                <a:solidFill>
                  <a:prstClr val="black"/>
                </a:solidFill>
                <a:sym typeface="Wingdings" panose="05000000000000000000" pitchFamily="2" charset="2"/>
              </a:rPr>
              <a:t>custos</a:t>
            </a:r>
            <a:r>
              <a:rPr lang="en-US" sz="1800" dirty="0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8" y="2175379"/>
            <a:ext cx="7876883" cy="41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234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Por que </a:t>
            </a:r>
            <a:r>
              <a:rPr lang="pt-BR" dirty="0">
                <a:solidFill>
                  <a:schemeClr val="bg1"/>
                </a:solidFill>
              </a:rPr>
              <a:t>desenvolver</a:t>
            </a:r>
            <a:r>
              <a:rPr lang="en-US" dirty="0">
                <a:solidFill>
                  <a:schemeClr val="bg1"/>
                </a:solidFill>
              </a:rPr>
              <a:t> para a </a:t>
            </a:r>
            <a:r>
              <a:rPr lang="pt-BR" dirty="0">
                <a:solidFill>
                  <a:schemeClr val="bg1"/>
                </a:solidFill>
              </a:rPr>
              <a:t>nuvem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4903155"/>
          </a:xfrm>
        </p:spPr>
        <p:txBody>
          <a:bodyPr>
            <a:normAutofit/>
          </a:bodyPr>
          <a:lstStyle/>
          <a:p>
            <a:pPr fontAlgn="ctr">
              <a:spcBef>
                <a:spcPts val="0"/>
              </a:spcBef>
            </a:pPr>
            <a:r>
              <a:rPr lang="pt-BR" sz="2800" dirty="0">
                <a:solidFill>
                  <a:prstClr val="black"/>
                </a:solidFill>
              </a:rPr>
              <a:t>Foco na aplicação!</a:t>
            </a:r>
          </a:p>
          <a:p>
            <a:pPr fontAlgn="ctr">
              <a:spcBef>
                <a:spcPts val="0"/>
              </a:spcBef>
            </a:pPr>
            <a:endParaRPr lang="pt-BR" sz="2000" dirty="0">
              <a:solidFill>
                <a:prstClr val="black"/>
              </a:solidFill>
            </a:endParaRPr>
          </a:p>
          <a:p>
            <a:pPr lvl="1" fontAlgn="ctr">
              <a:spcBef>
                <a:spcPts val="0"/>
              </a:spcBef>
            </a:pPr>
            <a:r>
              <a:rPr lang="pt-BR" sz="2400" dirty="0">
                <a:solidFill>
                  <a:prstClr val="black"/>
                </a:solidFill>
              </a:rPr>
              <a:t>Facilidade de Uso</a:t>
            </a:r>
          </a:p>
          <a:p>
            <a:pPr lvl="2" fontAlgn="ctr">
              <a:spcBef>
                <a:spcPts val="0"/>
              </a:spcBef>
            </a:pPr>
            <a:r>
              <a:rPr lang="pt-BR" sz="2200" dirty="0">
                <a:solidFill>
                  <a:prstClr val="black"/>
                </a:solidFill>
              </a:rPr>
              <a:t>Flexibilidade dos recursos computacionais</a:t>
            </a:r>
          </a:p>
          <a:p>
            <a:pPr lvl="2" fontAlgn="ctr">
              <a:spcBef>
                <a:spcPts val="0"/>
              </a:spcBef>
            </a:pPr>
            <a:r>
              <a:rPr lang="pt-BR" sz="2200" dirty="0">
                <a:solidFill>
                  <a:prstClr val="black"/>
                </a:solidFill>
              </a:rPr>
              <a:t>API Padronizada</a:t>
            </a:r>
          </a:p>
          <a:p>
            <a:pPr marL="457200" lvl="1" indent="0" fontAlgn="ctr">
              <a:spcBef>
                <a:spcPts val="0"/>
              </a:spcBef>
              <a:buNone/>
            </a:pPr>
            <a:endParaRPr lang="pt-BR" sz="3200" dirty="0">
              <a:solidFill>
                <a:prstClr val="black"/>
              </a:solidFill>
            </a:endParaRPr>
          </a:p>
          <a:p>
            <a:pPr lvl="1" fontAlgn="ctr">
              <a:spcBef>
                <a:spcPts val="0"/>
              </a:spcBef>
            </a:pPr>
            <a:r>
              <a:rPr lang="pt-BR" sz="2400" dirty="0">
                <a:solidFill>
                  <a:prstClr val="black"/>
                </a:solidFill>
              </a:rPr>
              <a:t>Abstração de Hardware </a:t>
            </a:r>
          </a:p>
          <a:p>
            <a:pPr lvl="2" fontAlgn="ctr">
              <a:spcBef>
                <a:spcPts val="0"/>
              </a:spcBef>
            </a:pPr>
            <a:r>
              <a:rPr lang="pt-BR" sz="2000" dirty="0">
                <a:solidFill>
                  <a:prstClr val="black"/>
                </a:solidFill>
              </a:rPr>
              <a:t>Menos impedimentos devido ao </a:t>
            </a:r>
            <a:r>
              <a:rPr lang="pt-BR" sz="2000" i="1" dirty="0">
                <a:solidFill>
                  <a:prstClr val="black"/>
                </a:solidFill>
              </a:rPr>
              <a:t>hardware;</a:t>
            </a:r>
          </a:p>
          <a:p>
            <a:pPr lvl="2" fontAlgn="ctr">
              <a:spcBef>
                <a:spcPts val="0"/>
              </a:spcBef>
            </a:pPr>
            <a:r>
              <a:rPr lang="pt-BR" sz="2000" dirty="0">
                <a:solidFill>
                  <a:prstClr val="black"/>
                </a:solidFill>
              </a:rPr>
              <a:t>Recuperação de desastres facilitada ou mitigada;</a:t>
            </a:r>
          </a:p>
          <a:p>
            <a:pPr marL="914400" lvl="2" indent="0" fontAlgn="ctr"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pPr lvl="1" fontAlgn="ctr">
              <a:spcBef>
                <a:spcPts val="0"/>
              </a:spcBef>
            </a:pPr>
            <a:r>
              <a:rPr lang="pt-BR" sz="2200" dirty="0">
                <a:solidFill>
                  <a:prstClr val="black"/>
                </a:solidFill>
              </a:rPr>
              <a:t>Produto final alcançado mais rapidamente</a:t>
            </a:r>
            <a:endParaRPr lang="pt-BR" sz="3000" dirty="0">
              <a:solidFill>
                <a:prstClr val="black"/>
              </a:solidFill>
            </a:endParaRPr>
          </a:p>
          <a:p>
            <a:pPr marL="914400" lvl="2" indent="0" fontAlgn="ctr"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</a:endParaRPr>
          </a:p>
          <a:p>
            <a:pPr fontAlgn="ctr">
              <a:spcBef>
                <a:spcPts val="0"/>
              </a:spcBef>
            </a:pPr>
            <a:endParaRPr lang="pt-BR" sz="2000" dirty="0">
              <a:solidFill>
                <a:prstClr val="black"/>
              </a:solidFill>
            </a:endParaRPr>
          </a:p>
          <a:p>
            <a:pPr fontAlgn="ctr">
              <a:spcBef>
                <a:spcPts val="0"/>
              </a:spcBef>
            </a:pPr>
            <a:endParaRPr lang="pt-BR" sz="2000" dirty="0">
              <a:solidFill>
                <a:prstClr val="black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1551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que é </a:t>
            </a:r>
            <a:r>
              <a:rPr lang="pt-BR" dirty="0" err="1">
                <a:solidFill>
                  <a:schemeClr val="bg1"/>
                </a:solidFill>
              </a:rPr>
              <a:t>OpenStack</a:t>
            </a:r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4903155"/>
          </a:xfrm>
        </p:spPr>
        <p:txBody>
          <a:bodyPr/>
          <a:lstStyle/>
          <a:p>
            <a:pPr fontAlgn="ctr"/>
            <a:r>
              <a:rPr lang="pt-BR" sz="2000" dirty="0"/>
              <a:t>Solução</a:t>
            </a:r>
            <a:r>
              <a:rPr lang="en-US" sz="2000" dirty="0"/>
              <a:t> de </a:t>
            </a:r>
            <a:r>
              <a:rPr lang="pt-BR" sz="2000" dirty="0"/>
              <a:t>nuvem</a:t>
            </a:r>
            <a:r>
              <a:rPr lang="en-US" sz="2000" dirty="0"/>
              <a:t> IaaS (</a:t>
            </a:r>
            <a:r>
              <a:rPr lang="en-US" sz="2000" i="1" dirty="0"/>
              <a:t>Infrastructure as a Service</a:t>
            </a:r>
            <a:r>
              <a:rPr lang="en-US" sz="2000" dirty="0"/>
              <a:t>) de </a:t>
            </a:r>
            <a:r>
              <a:rPr lang="pt-BR" sz="2000" dirty="0"/>
              <a:t>código</a:t>
            </a:r>
            <a:r>
              <a:rPr lang="en-US" sz="2000" dirty="0"/>
              <a:t> </a:t>
            </a:r>
            <a:r>
              <a:rPr lang="pt-BR" sz="2000" dirty="0"/>
              <a:t>aberto (serviços Core)</a:t>
            </a:r>
            <a:r>
              <a:rPr lang="en-US" sz="2000" dirty="0"/>
              <a:t>.</a:t>
            </a:r>
          </a:p>
          <a:p>
            <a:pPr marL="0" indent="0" fontAlgn="ctr">
              <a:buNone/>
            </a:pPr>
            <a:endParaRPr lang="en-US" dirty="0"/>
          </a:p>
          <a:p>
            <a:pPr fontAlgn="ctr"/>
            <a:r>
              <a:rPr lang="pt-BR" sz="2000" dirty="0"/>
              <a:t>Implementado</a:t>
            </a:r>
            <a:r>
              <a:rPr lang="en-US" sz="2000" dirty="0"/>
              <a:t> </a:t>
            </a:r>
            <a:r>
              <a:rPr lang="pt-BR" sz="2000" dirty="0"/>
              <a:t>através</a:t>
            </a:r>
            <a:r>
              <a:rPr lang="en-US" sz="2000" dirty="0"/>
              <a:t> de </a:t>
            </a:r>
            <a:r>
              <a:rPr lang="pt-BR" sz="2000" dirty="0"/>
              <a:t>módulos</a:t>
            </a:r>
            <a:r>
              <a:rPr lang="en-US" sz="2000" dirty="0"/>
              <a:t>, </a:t>
            </a:r>
            <a:r>
              <a:rPr lang="pt-BR" sz="2000" dirty="0"/>
              <a:t>cada</a:t>
            </a:r>
            <a:r>
              <a:rPr lang="en-US" sz="2000" dirty="0"/>
              <a:t> um </a:t>
            </a:r>
            <a:r>
              <a:rPr lang="pt-BR" sz="2000" dirty="0"/>
              <a:t>realizando</a:t>
            </a:r>
            <a:r>
              <a:rPr lang="en-US" sz="2000" dirty="0"/>
              <a:t> </a:t>
            </a:r>
            <a:r>
              <a:rPr lang="pt-BR" sz="2000" dirty="0"/>
              <a:t>uma</a:t>
            </a:r>
            <a:r>
              <a:rPr lang="en-US" sz="2000" dirty="0"/>
              <a:t> </a:t>
            </a:r>
            <a:r>
              <a:rPr lang="pt-BR" sz="2000" dirty="0"/>
              <a:t>função</a:t>
            </a:r>
            <a:r>
              <a:rPr lang="en-US" sz="2000" dirty="0"/>
              <a:t> para </a:t>
            </a:r>
            <a:r>
              <a:rPr lang="pt-BR" sz="2000" dirty="0"/>
              <a:t>em</a:t>
            </a:r>
            <a:r>
              <a:rPr lang="en-US" sz="2000" dirty="0"/>
              <a:t> </a:t>
            </a:r>
            <a:r>
              <a:rPr lang="pt-BR" sz="2000" dirty="0"/>
              <a:t>conjunto</a:t>
            </a:r>
            <a:r>
              <a:rPr lang="en-US" sz="2000" dirty="0"/>
              <a:t> </a:t>
            </a:r>
            <a:r>
              <a:rPr lang="pt-BR" sz="2000" dirty="0"/>
              <a:t>oferecerem</a:t>
            </a:r>
            <a:r>
              <a:rPr lang="en-US" sz="2000" dirty="0"/>
              <a:t> o </a:t>
            </a:r>
            <a:r>
              <a:rPr lang="pt-BR" sz="2000" dirty="0"/>
              <a:t>serviço</a:t>
            </a:r>
            <a:r>
              <a:rPr lang="en-US" sz="2000" dirty="0"/>
              <a:t> de </a:t>
            </a:r>
            <a:r>
              <a:rPr lang="pt-BR" sz="2000" dirty="0"/>
              <a:t>nuvem</a:t>
            </a:r>
            <a:r>
              <a:rPr lang="en-US" sz="2000" dirty="0"/>
              <a:t>.</a:t>
            </a:r>
          </a:p>
          <a:p>
            <a:pPr marL="0" indent="0" fontAlgn="ctr">
              <a:buNone/>
            </a:pPr>
            <a:endParaRPr lang="en-US" sz="2000" dirty="0"/>
          </a:p>
          <a:p>
            <a:pPr fontAlgn="ctr"/>
            <a:r>
              <a:rPr lang="pt-BR" sz="2000" dirty="0"/>
              <a:t>Provê</a:t>
            </a:r>
            <a:r>
              <a:rPr lang="en-US" sz="2000" dirty="0"/>
              <a:t> </a:t>
            </a:r>
            <a:r>
              <a:rPr lang="pt-BR" sz="2000" dirty="0"/>
              <a:t>automação</a:t>
            </a:r>
            <a:r>
              <a:rPr lang="en-US" sz="2000" dirty="0"/>
              <a:t>, </a:t>
            </a:r>
            <a:r>
              <a:rPr lang="pt-BR" sz="2000" dirty="0"/>
              <a:t>orquestração</a:t>
            </a:r>
            <a:r>
              <a:rPr lang="en-US" sz="2000" dirty="0"/>
              <a:t> e </a:t>
            </a:r>
            <a:r>
              <a:rPr lang="pt-BR" sz="2000" dirty="0"/>
              <a:t>gerência</a:t>
            </a:r>
            <a:r>
              <a:rPr lang="en-US" sz="2000" dirty="0"/>
              <a:t> </a:t>
            </a:r>
            <a:r>
              <a:rPr lang="pt-BR" sz="2000" dirty="0"/>
              <a:t>facilitada</a:t>
            </a:r>
            <a:r>
              <a:rPr lang="en-US" sz="2000" dirty="0"/>
              <a:t> de </a:t>
            </a:r>
            <a:r>
              <a:rPr lang="pt-BR" sz="2000" dirty="0"/>
              <a:t>recursos</a:t>
            </a:r>
            <a:r>
              <a:rPr lang="en-US" sz="2000" dirty="0"/>
              <a:t> de TI, </a:t>
            </a:r>
            <a:r>
              <a:rPr lang="pt-BR" sz="2000" dirty="0"/>
              <a:t>como</a:t>
            </a:r>
            <a:r>
              <a:rPr lang="en-US" sz="2000" dirty="0"/>
              <a:t>: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Máquinas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Virtuais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Redes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Virtuais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lvl="1" font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Armazenamento</a:t>
            </a:r>
            <a:r>
              <a:rPr lang="en-US" dirty="0">
                <a:solidFill>
                  <a:srgbClr val="FF0000"/>
                </a:solidFill>
              </a:rPr>
              <a:t> Virtual.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5216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8229600" cy="96580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Vantagens do </a:t>
            </a:r>
            <a:r>
              <a:rPr lang="pt-BR" dirty="0" err="1">
                <a:solidFill>
                  <a:schemeClr val="bg1"/>
                </a:solidFill>
              </a:rPr>
              <a:t>OpenStack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23008"/>
            <a:ext cx="8229600" cy="4903155"/>
          </a:xfrm>
        </p:spPr>
        <p:txBody>
          <a:bodyPr>
            <a:normAutofit fontScale="77500" lnSpcReduction="20000"/>
          </a:bodyPr>
          <a:lstStyle/>
          <a:p>
            <a:pPr fontAlgn="ctr"/>
            <a:r>
              <a:rPr lang="pt-BR" dirty="0"/>
              <a:t>Integração</a:t>
            </a:r>
            <a:r>
              <a:rPr lang="en-US" dirty="0"/>
              <a:t> com </a:t>
            </a:r>
            <a:r>
              <a:rPr lang="pt-BR" dirty="0"/>
              <a:t>inúmeras</a:t>
            </a:r>
            <a:r>
              <a:rPr lang="en-US" dirty="0"/>
              <a:t> </a:t>
            </a:r>
            <a:r>
              <a:rPr lang="pt-BR" dirty="0"/>
              <a:t>plataformas</a:t>
            </a:r>
            <a:r>
              <a:rPr lang="en-US" dirty="0"/>
              <a:t> e </a:t>
            </a:r>
            <a:r>
              <a:rPr lang="pt-BR" dirty="0"/>
              <a:t>serviços</a:t>
            </a:r>
            <a:r>
              <a:rPr lang="en-US" dirty="0"/>
              <a:t>.</a:t>
            </a:r>
          </a:p>
          <a:p>
            <a:pPr fontAlgn="ctr"/>
            <a:endParaRPr lang="en-US" dirty="0"/>
          </a:p>
          <a:p>
            <a:pPr fontAlgn="ctr"/>
            <a:r>
              <a:rPr lang="pt-BR" dirty="0"/>
              <a:t>Apoio</a:t>
            </a:r>
            <a:r>
              <a:rPr lang="en-US" dirty="0"/>
              <a:t> de </a:t>
            </a:r>
            <a:r>
              <a:rPr lang="pt-BR" dirty="0"/>
              <a:t>grandes</a:t>
            </a:r>
            <a:r>
              <a:rPr lang="en-US" dirty="0"/>
              <a:t> </a:t>
            </a:r>
            <a:r>
              <a:rPr lang="pt-BR" dirty="0"/>
              <a:t>empresas</a:t>
            </a:r>
            <a:r>
              <a:rPr lang="en-US" dirty="0"/>
              <a:t>.</a:t>
            </a:r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r>
              <a:rPr lang="pt-BR" dirty="0"/>
              <a:t>Adição</a:t>
            </a:r>
            <a:r>
              <a:rPr lang="en-US" dirty="0"/>
              <a:t> de </a:t>
            </a:r>
            <a:r>
              <a:rPr lang="pt-BR" dirty="0"/>
              <a:t>recursos</a:t>
            </a:r>
            <a:r>
              <a:rPr lang="en-US" dirty="0"/>
              <a:t> a </a:t>
            </a:r>
            <a:r>
              <a:rPr lang="pt-BR" dirty="0"/>
              <a:t>nuvem</a:t>
            </a:r>
            <a:r>
              <a:rPr lang="en-US" dirty="0"/>
              <a:t> com </a:t>
            </a:r>
            <a:r>
              <a:rPr lang="pt-BR" dirty="0"/>
              <a:t>facilidade</a:t>
            </a:r>
            <a:r>
              <a:rPr lang="en-US" dirty="0"/>
              <a:t>.</a:t>
            </a:r>
          </a:p>
          <a:p>
            <a:pPr fontAlgn="ctr"/>
            <a:endParaRPr lang="en-US" dirty="0"/>
          </a:p>
          <a:p>
            <a:pPr fontAlgn="ctr"/>
            <a:r>
              <a:rPr lang="pt-BR" dirty="0"/>
              <a:t>Compatibilidade</a:t>
            </a:r>
            <a:r>
              <a:rPr lang="en-US" dirty="0"/>
              <a:t> com a </a:t>
            </a:r>
            <a:r>
              <a:rPr lang="pt-BR" dirty="0"/>
              <a:t>nuvem</a:t>
            </a:r>
            <a:r>
              <a:rPr lang="en-US" dirty="0"/>
              <a:t> da Amazon, AWS.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APIs </a:t>
            </a:r>
            <a:r>
              <a:rPr lang="pt-BR" dirty="0"/>
              <a:t>em</a:t>
            </a:r>
            <a:r>
              <a:rPr lang="en-US" dirty="0"/>
              <a:t> </a:t>
            </a:r>
            <a:r>
              <a:rPr lang="pt-BR" dirty="0"/>
              <a:t>todos</a:t>
            </a:r>
            <a:r>
              <a:rPr lang="en-US" dirty="0"/>
              <a:t> </a:t>
            </a:r>
            <a:r>
              <a:rPr lang="pt-BR" dirty="0"/>
              <a:t>os</a:t>
            </a:r>
            <a:r>
              <a:rPr lang="en-US" dirty="0"/>
              <a:t> </a:t>
            </a:r>
            <a:r>
              <a:rPr lang="pt-BR" dirty="0"/>
              <a:t>módulos</a:t>
            </a:r>
            <a:r>
              <a:rPr lang="en-US" dirty="0"/>
              <a:t> </a:t>
            </a:r>
            <a:r>
              <a:rPr lang="pt-BR" dirty="0"/>
              <a:t>facilitando</a:t>
            </a:r>
            <a:r>
              <a:rPr lang="en-US" dirty="0"/>
              <a:t> </a:t>
            </a:r>
            <a:r>
              <a:rPr lang="pt-BR" dirty="0"/>
              <a:t>desenvolvimento</a:t>
            </a:r>
            <a:r>
              <a:rPr lang="en-US" dirty="0"/>
              <a:t> de </a:t>
            </a:r>
            <a:r>
              <a:rPr lang="pt-BR" dirty="0"/>
              <a:t>aplicações</a:t>
            </a:r>
            <a:r>
              <a:rPr lang="en-US" dirty="0"/>
              <a:t>.</a:t>
            </a:r>
          </a:p>
          <a:p>
            <a:pPr marL="0" indent="0" font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1DEC-9019-4548-A2DB-81F6D71EFC60}" type="slidenum">
              <a:rPr lang="pt-BR" smtClean="0"/>
              <a:pPr/>
              <a:t>9</a:t>
            </a:fld>
            <a:endParaRPr lang="pt-BR" dirty="0"/>
          </a:p>
        </p:txBody>
      </p:sp>
      <p:grpSp>
        <p:nvGrpSpPr>
          <p:cNvPr id="5" name="Group 16"/>
          <p:cNvGrpSpPr/>
          <p:nvPr/>
        </p:nvGrpSpPr>
        <p:grpSpPr>
          <a:xfrm>
            <a:off x="1043608" y="2374776"/>
            <a:ext cx="7085408" cy="1714815"/>
            <a:chOff x="1187624" y="2374776"/>
            <a:chExt cx="7085408" cy="1714815"/>
          </a:xfrm>
        </p:grpSpPr>
        <p:grpSp>
          <p:nvGrpSpPr>
            <p:cNvPr id="6" name="Group 14"/>
            <p:cNvGrpSpPr/>
            <p:nvPr/>
          </p:nvGrpSpPr>
          <p:grpSpPr>
            <a:xfrm>
              <a:off x="1331640" y="2374776"/>
              <a:ext cx="6849691" cy="838200"/>
              <a:chOff x="1331640" y="2374776"/>
              <a:chExt cx="6849691" cy="838200"/>
            </a:xfrm>
          </p:grpSpPr>
          <p:pic>
            <p:nvPicPr>
              <p:cNvPr id="12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1640" y="2498601"/>
                <a:ext cx="1323975" cy="590550"/>
              </a:xfrm>
              <a:prstGeom prst="rect">
                <a:avLst/>
              </a:prstGeom>
            </p:spPr>
          </p:pic>
          <p:pic>
            <p:nvPicPr>
              <p:cNvPr id="13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8281" y="2374776"/>
                <a:ext cx="1543050" cy="838200"/>
              </a:xfrm>
              <a:prstGeom prst="rect">
                <a:avLst/>
              </a:prstGeom>
            </p:spPr>
          </p:pic>
          <p:pic>
            <p:nvPicPr>
              <p:cNvPr id="14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9875" y="2417639"/>
                <a:ext cx="1485900" cy="752475"/>
              </a:xfrm>
              <a:prstGeom prst="rect">
                <a:avLst/>
              </a:prstGeom>
            </p:spPr>
          </p:pic>
          <p:pic>
            <p:nvPicPr>
              <p:cNvPr id="15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120" y="2408114"/>
                <a:ext cx="1619250" cy="771525"/>
              </a:xfrm>
              <a:prstGeom prst="rect">
                <a:avLst/>
              </a:prstGeom>
            </p:spPr>
          </p:pic>
        </p:grpSp>
        <p:grpSp>
          <p:nvGrpSpPr>
            <p:cNvPr id="7" name="Group 15"/>
            <p:cNvGrpSpPr/>
            <p:nvPr/>
          </p:nvGrpSpPr>
          <p:grpSpPr>
            <a:xfrm>
              <a:off x="1187624" y="3232341"/>
              <a:ext cx="7085408" cy="857250"/>
              <a:chOff x="1187624" y="3232341"/>
              <a:chExt cx="7085408" cy="857250"/>
            </a:xfrm>
          </p:grpSpPr>
          <p:pic>
            <p:nvPicPr>
              <p:cNvPr id="8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5230" y="3318066"/>
                <a:ext cx="1314450" cy="685800"/>
              </a:xfrm>
              <a:prstGeom prst="rect">
                <a:avLst/>
              </a:prstGeom>
            </p:spPr>
          </p:pic>
          <p:pic>
            <p:nvPicPr>
              <p:cNvPr id="9" name="Picture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3782" y="3299016"/>
                <a:ext cx="1619250" cy="723900"/>
              </a:xfrm>
              <a:prstGeom prst="rect">
                <a:avLst/>
              </a:prstGeom>
            </p:spPr>
          </p:pic>
          <p:pic>
            <p:nvPicPr>
              <p:cNvPr id="10" name="Picture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4302" y="3260916"/>
                <a:ext cx="1266825" cy="800100"/>
              </a:xfrm>
              <a:prstGeom prst="rect">
                <a:avLst/>
              </a:prstGeom>
            </p:spPr>
          </p:pic>
          <p:pic>
            <p:nvPicPr>
              <p:cNvPr id="11" name="Picture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7624" y="3232341"/>
                <a:ext cx="1552575" cy="8572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26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I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" id="{8B4C8CD3-218E-4CD1-8CF8-CD645EA4A8BC}" vid="{63950267-696F-4C7C-98E3-332B8529DD9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71BDCF9FE543B46837828254C68AF89" ma:contentTypeVersion="3" ma:contentTypeDescription="Crie um novo documento." ma:contentTypeScope="" ma:versionID="15906e6a087d919a6d3d8a40815bbe3f">
  <xsd:schema xmlns:xsd="http://www.w3.org/2001/XMLSchema" xmlns:xs="http://www.w3.org/2001/XMLSchema" xmlns:p="http://schemas.microsoft.com/office/2006/metadata/properties" xmlns:ns2="dadabc08-3bce-4fff-a256-848d93679d3b" targetNamespace="http://schemas.microsoft.com/office/2006/metadata/properties" ma:root="true" ma:fieldsID="0a2467a9de56694848e9ea6020f41015" ns2:_="">
    <xsd:import namespace="dadabc08-3bce-4fff-a256-848d93679d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dabc08-3bce-4fff-a256-848d93679d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B1111E-D3D7-4087-B4CC-AB6FC4446C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FB055-7CFF-453F-9B38-8A7C563170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dabc08-3bce-4fff-a256-848d93679d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6CD47E-BA71-48F9-A6EE-E2AE06A5BD88}">
  <ds:schemaRefs>
    <ds:schemaRef ds:uri="dadabc08-3bce-4fff-a256-848d93679d3b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NIS</Template>
  <TotalTime>3135</TotalTime>
  <Words>1105</Words>
  <Application>Microsoft Office PowerPoint</Application>
  <PresentationFormat>Apresentação na tela (4:3)</PresentationFormat>
  <Paragraphs>268</Paragraphs>
  <Slides>28</Slides>
  <Notes>10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ＭＳ Ｐゴシック</vt:lpstr>
      <vt:lpstr>Arial</vt:lpstr>
      <vt:lpstr>Calibri</vt:lpstr>
      <vt:lpstr>Century Gothic</vt:lpstr>
      <vt:lpstr>Courier New</vt:lpstr>
      <vt:lpstr>Helvetica Neue</vt:lpstr>
      <vt:lpstr>Verdana</vt:lpstr>
      <vt:lpstr>Wingdings</vt:lpstr>
      <vt:lpstr>NIS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 que desenvolver para a nuvem?</vt:lpstr>
      <vt:lpstr>Por que desenvolver para a nuvem?</vt:lpstr>
      <vt:lpstr>O que é OpenStack?</vt:lpstr>
      <vt:lpstr>Vantagens do OpenStack</vt:lpstr>
      <vt:lpstr>Comunidade</vt:lpstr>
      <vt:lpstr>Principais Módulos</vt:lpstr>
      <vt:lpstr>Módulos – REST API</vt:lpstr>
      <vt:lpstr>Keystone</vt:lpstr>
      <vt:lpstr>Nova</vt:lpstr>
      <vt:lpstr>Nova – Hypervisor - 1</vt:lpstr>
      <vt:lpstr>Neutron</vt:lpstr>
      <vt:lpstr>Neutron</vt:lpstr>
      <vt:lpstr>Neutron - SDN</vt:lpstr>
      <vt:lpstr>Neutron – SDN - Túnel</vt:lpstr>
      <vt:lpstr>Neutron – Floating IP</vt:lpstr>
      <vt:lpstr>Cinder</vt:lpstr>
      <vt:lpstr>Glance</vt:lpstr>
      <vt:lpstr>Horizon </vt:lpstr>
      <vt:lpstr>Ceilometer </vt:lpstr>
      <vt:lpstr>Configurações do sistema para o LSI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mauro</dc:creator>
  <cp:lastModifiedBy>João C. D. Freire Ribeiro</cp:lastModifiedBy>
  <cp:revision>277</cp:revision>
  <cp:lastPrinted>2015-12-14T12:55:26Z</cp:lastPrinted>
  <dcterms:created xsi:type="dcterms:W3CDTF">2013-03-15T16:46:56Z</dcterms:created>
  <dcterms:modified xsi:type="dcterms:W3CDTF">2017-07-12T05:12:42Z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0x010100B71BDCF9FE543B46837828254C68AF89</vt:lpwstr>
  </property>
</Properties>
</file>